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76" r:id="rId4"/>
    <p:sldId id="278" r:id="rId5"/>
    <p:sldId id="280" r:id="rId6"/>
    <p:sldId id="279" r:id="rId7"/>
    <p:sldId id="265" r:id="rId8"/>
    <p:sldId id="348"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11" autoAdjust="0"/>
    <p:restoredTop sz="94660"/>
  </p:normalViewPr>
  <p:slideViewPr>
    <p:cSldViewPr snapToGrid="0">
      <p:cViewPr varScale="1">
        <p:scale>
          <a:sx n="84" d="100"/>
          <a:sy n="84" d="100"/>
        </p:scale>
        <p:origin x="752" y="1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FFE961-F5B3-41E0-AF2F-B98DF9154574}" type="datetimeFigureOut">
              <a:rPr lang="en-AU" smtClean="0"/>
              <a:t>10/11/2025</a:t>
            </a:fld>
            <a:endParaRPr lang="en-AU"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12C924-96FC-4ACD-8C11-6FB7C3AFF653}" type="slidenum">
              <a:rPr lang="en-AU" smtClean="0"/>
              <a:t>‹#›</a:t>
            </a:fld>
            <a:endParaRPr lang="en-AU" dirty="0"/>
          </a:p>
        </p:txBody>
      </p:sp>
    </p:spTree>
    <p:extLst>
      <p:ext uri="{BB962C8B-B14F-4D97-AF65-F5344CB8AC3E}">
        <p14:creationId xmlns:p14="http://schemas.microsoft.com/office/powerpoint/2010/main" val="1193714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10/11/2025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34493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10/11/2025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39551540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10/11/2025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290999284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0B86579-9261-4851-8431-AE8CB120AF89}" type="datetimeFigureOut">
              <a:rPr lang="en-AU" smtClean="0"/>
              <a:t>10/11/2025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dirty="0"/>
          </a:p>
        </p:txBody>
      </p:sp>
      <p:sp>
        <p:nvSpPr>
          <p:cNvPr id="7" name="TextBox 6">
            <a:extLst>
              <a:ext uri="{FF2B5EF4-FFF2-40B4-BE49-F238E27FC236}">
                <a16:creationId xmlns:a16="http://schemas.microsoft.com/office/drawing/2014/main" id="{ACD5CAAB-B6EB-1A4B-82F8-79AA60125A54}"/>
              </a:ext>
            </a:extLst>
          </p:cNvPr>
          <p:cNvSpPr txBox="1"/>
          <p:nvPr userDrawn="1"/>
        </p:nvSpPr>
        <p:spPr>
          <a:xfrm>
            <a:off x="9807382" y="6463107"/>
            <a:ext cx="2150157" cy="307777"/>
          </a:xfrm>
          <a:prstGeom prst="rect">
            <a:avLst/>
          </a:prstGeom>
          <a:noFill/>
        </p:spPr>
        <p:txBody>
          <a:bodyPr wrap="square" rtlCol="0">
            <a:spAutoFit/>
          </a:bodyPr>
          <a:lstStyle/>
          <a:p>
            <a:r>
              <a:rPr lang="en-US" sz="1400" dirty="0">
                <a:solidFill>
                  <a:schemeClr val="tx1">
                    <a:lumMod val="50000"/>
                    <a:lumOff val="50000"/>
                  </a:schemeClr>
                </a:solidFill>
              </a:rPr>
              <a:t>©BeeHealthyStories 2016</a:t>
            </a:r>
          </a:p>
        </p:txBody>
      </p:sp>
    </p:spTree>
    <p:extLst>
      <p:ext uri="{BB962C8B-B14F-4D97-AF65-F5344CB8AC3E}">
        <p14:creationId xmlns:p14="http://schemas.microsoft.com/office/powerpoint/2010/main" val="5881430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0B86579-9261-4851-8431-AE8CB120AF89}" type="datetimeFigureOut">
              <a:rPr lang="en-AU" smtClean="0"/>
              <a:t>10/11/2025</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927B3BFD-01C8-4C7F-8F39-96074B03617B}" type="slidenum">
              <a:rPr lang="en-AU" smtClean="0"/>
              <a:t>‹#›</a:t>
            </a:fld>
            <a:endParaRPr lang="en-AU"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53884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0B86579-9261-4851-8431-AE8CB120AF89}" type="datetimeFigureOut">
              <a:rPr lang="en-AU" smtClean="0"/>
              <a:t>10/11/2025</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5594341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0B86579-9261-4851-8431-AE8CB120AF89}" type="datetimeFigureOut">
              <a:rPr lang="en-AU" smtClean="0"/>
              <a:t>10/11/2025</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29068931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0B86579-9261-4851-8431-AE8CB120AF89}" type="datetimeFigureOut">
              <a:rPr lang="en-AU" smtClean="0"/>
              <a:t>10/11/2025</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158089496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C0B86579-9261-4851-8431-AE8CB120AF89}" type="datetimeFigureOut">
              <a:rPr lang="en-AU" smtClean="0"/>
              <a:t>10/11/2025</a:t>
            </a:fld>
            <a:endParaRPr lang="en-AU"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AU" dirty="0"/>
          </a:p>
        </p:txBody>
      </p:sp>
      <p:sp>
        <p:nvSpPr>
          <p:cNvPr id="9" name="Slide Number Placeholder 8"/>
          <p:cNvSpPr>
            <a:spLocks noGrp="1"/>
          </p:cNvSpPr>
          <p:nvPr>
            <p:ph type="sldNum" sz="quarter" idx="12"/>
          </p:nvPr>
        </p:nvSpPr>
        <p:spPr/>
        <p:txBody>
          <a:bodyPr/>
          <a:lstStyle/>
          <a:p>
            <a:fld id="{927B3BFD-01C8-4C7F-8F39-96074B03617B}" type="slidenum">
              <a:rPr lang="en-AU" smtClean="0"/>
              <a:t>‹#›</a:t>
            </a:fld>
            <a:endParaRPr lang="en-AU" dirty="0"/>
          </a:p>
        </p:txBody>
      </p:sp>
      <p:sp>
        <p:nvSpPr>
          <p:cNvPr id="10" name="TextBox 9">
            <a:extLst>
              <a:ext uri="{FF2B5EF4-FFF2-40B4-BE49-F238E27FC236}">
                <a16:creationId xmlns:a16="http://schemas.microsoft.com/office/drawing/2014/main" id="{BD943EE8-4A96-4748-BB75-0D39D4B8293B}"/>
              </a:ext>
            </a:extLst>
          </p:cNvPr>
          <p:cNvSpPr txBox="1"/>
          <p:nvPr userDrawn="1"/>
        </p:nvSpPr>
        <p:spPr>
          <a:xfrm>
            <a:off x="9807382" y="6463107"/>
            <a:ext cx="2150157" cy="307777"/>
          </a:xfrm>
          <a:prstGeom prst="rect">
            <a:avLst/>
          </a:prstGeom>
          <a:noFill/>
        </p:spPr>
        <p:txBody>
          <a:bodyPr wrap="square" rtlCol="0">
            <a:spAutoFit/>
          </a:bodyPr>
          <a:lstStyle/>
          <a:p>
            <a:r>
              <a:rPr lang="en-US" sz="1400" dirty="0">
                <a:solidFill>
                  <a:schemeClr val="tx1">
                    <a:lumMod val="50000"/>
                    <a:lumOff val="50000"/>
                  </a:schemeClr>
                </a:solidFill>
              </a:rPr>
              <a:t>©BeeHealthyStories 2016</a:t>
            </a:r>
          </a:p>
        </p:txBody>
      </p:sp>
    </p:spTree>
    <p:extLst>
      <p:ext uri="{BB962C8B-B14F-4D97-AF65-F5344CB8AC3E}">
        <p14:creationId xmlns:p14="http://schemas.microsoft.com/office/powerpoint/2010/main" val="271065148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C0B86579-9261-4851-8431-AE8CB120AF89}" type="datetimeFigureOut">
              <a:rPr lang="en-AU" smtClean="0"/>
              <a:t>10/11/2025</a:t>
            </a:fld>
            <a:endParaRPr lang="en-AU"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AU"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927B3BFD-01C8-4C7F-8F39-96074B03617B}" type="slidenum">
              <a:rPr lang="en-AU" smtClean="0"/>
              <a:t>‹#›</a:t>
            </a:fld>
            <a:endParaRPr lang="en-AU" dirty="0"/>
          </a:p>
        </p:txBody>
      </p:sp>
    </p:spTree>
    <p:extLst>
      <p:ext uri="{BB962C8B-B14F-4D97-AF65-F5344CB8AC3E}">
        <p14:creationId xmlns:p14="http://schemas.microsoft.com/office/powerpoint/2010/main" val="33845766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0B86579-9261-4851-8431-AE8CB120AF89}" type="datetimeFigureOut">
              <a:rPr lang="en-AU" smtClean="0"/>
              <a:t>10/11/2025</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927B3BFD-01C8-4C7F-8F39-96074B03617B}" type="slidenum">
              <a:rPr lang="en-AU" smtClean="0"/>
              <a:t>‹#›</a:t>
            </a:fld>
            <a:endParaRPr lang="en-AU" dirty="0"/>
          </a:p>
        </p:txBody>
      </p:sp>
    </p:spTree>
    <p:extLst>
      <p:ext uri="{BB962C8B-B14F-4D97-AF65-F5344CB8AC3E}">
        <p14:creationId xmlns:p14="http://schemas.microsoft.com/office/powerpoint/2010/main" val="26000970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C0B86579-9261-4851-8431-AE8CB120AF89}" type="datetimeFigureOut">
              <a:rPr lang="en-AU" smtClean="0"/>
              <a:t>10/11/2025</a:t>
            </a:fld>
            <a:endParaRPr lang="en-AU"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AU"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927B3BFD-01C8-4C7F-8F39-96074B03617B}" type="slidenum">
              <a:rPr lang="en-AU" smtClean="0"/>
              <a:t>‹#›</a:t>
            </a:fld>
            <a:endParaRPr lang="en-AU"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63214B0-2751-5D45-A06E-2FF1CCB13A27}"/>
              </a:ext>
            </a:extLst>
          </p:cNvPr>
          <p:cNvSpPr txBox="1"/>
          <p:nvPr userDrawn="1"/>
        </p:nvSpPr>
        <p:spPr>
          <a:xfrm>
            <a:off x="9807382" y="6463107"/>
            <a:ext cx="2150157" cy="307777"/>
          </a:xfrm>
          <a:prstGeom prst="rect">
            <a:avLst/>
          </a:prstGeom>
          <a:noFill/>
        </p:spPr>
        <p:txBody>
          <a:bodyPr wrap="square" rtlCol="0">
            <a:spAutoFit/>
          </a:bodyPr>
          <a:lstStyle/>
          <a:p>
            <a:r>
              <a:rPr lang="en-US" sz="1400" dirty="0">
                <a:solidFill>
                  <a:schemeClr val="tx1">
                    <a:lumMod val="50000"/>
                    <a:lumOff val="50000"/>
                  </a:schemeClr>
                </a:solidFill>
              </a:rPr>
              <a:t>©BeeHealthyStories 2016</a:t>
            </a:r>
          </a:p>
        </p:txBody>
      </p:sp>
    </p:spTree>
    <p:extLst>
      <p:ext uri="{BB962C8B-B14F-4D97-AF65-F5344CB8AC3E}">
        <p14:creationId xmlns:p14="http://schemas.microsoft.com/office/powerpoint/2010/main" val="25662761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7.xml"/><Relationship Id="rId5" Type="http://schemas.openxmlformats.org/officeDocument/2006/relationships/image" Target="../media/image7.emf"/><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3" Type="http://schemas.openxmlformats.org/officeDocument/2006/relationships/image" Target="../media/image9.tiff"/><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72998" y="651753"/>
            <a:ext cx="10315208" cy="3200399"/>
          </a:xfrm>
          <a:prstGeom prst="rect">
            <a:avLst/>
          </a:prstGeom>
        </p:spPr>
      </p:pic>
    </p:spTree>
    <p:extLst>
      <p:ext uri="{BB962C8B-B14F-4D97-AF65-F5344CB8AC3E}">
        <p14:creationId xmlns:p14="http://schemas.microsoft.com/office/powerpoint/2010/main" val="22714394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b="1"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Lesson 1</a:t>
            </a:r>
          </a:p>
        </p:txBody>
      </p:sp>
      <p:sp>
        <p:nvSpPr>
          <p:cNvPr id="5" name="TextBox 4"/>
          <p:cNvSpPr txBox="1"/>
          <p:nvPr/>
        </p:nvSpPr>
        <p:spPr>
          <a:xfrm>
            <a:off x="180304" y="2031410"/>
            <a:ext cx="4589660" cy="3416320"/>
          </a:xfrm>
          <a:prstGeom prst="rect">
            <a:avLst/>
          </a:prstGeom>
          <a:noFill/>
        </p:spPr>
        <p:txBody>
          <a:bodyPr wrap="square" rtlCol="0">
            <a:spAutoFit/>
          </a:bodyPr>
          <a:lstStyle/>
          <a:p>
            <a:r>
              <a:rPr lang="en-GB" sz="2400" b="1" dirty="0"/>
              <a:t>Lesson Objective: </a:t>
            </a:r>
            <a:r>
              <a:rPr lang="en-GB" sz="2400" b="1" i="1" dirty="0"/>
              <a:t>To understand we get our energy from food</a:t>
            </a:r>
            <a:endParaRPr lang="en-GB" sz="2400" dirty="0"/>
          </a:p>
          <a:p>
            <a:pPr marL="342900" lvl="0" indent="-342900">
              <a:buFont typeface="Arial" panose="020B0604020202020204" pitchFamily="34" charset="0"/>
              <a:buChar char="•"/>
            </a:pPr>
            <a:r>
              <a:rPr lang="en-GB" sz="2400" dirty="0"/>
              <a:t>I can explain energy helps me to grow</a:t>
            </a:r>
          </a:p>
          <a:p>
            <a:pPr marL="342900" lvl="0" indent="-342900">
              <a:buFont typeface="Arial" panose="020B0604020202020204" pitchFamily="34" charset="0"/>
              <a:buChar char="•"/>
            </a:pPr>
            <a:r>
              <a:rPr lang="en-GB" sz="2400" dirty="0"/>
              <a:t>I can explain how I get my energy from food </a:t>
            </a:r>
          </a:p>
          <a:p>
            <a:pPr marL="342900" indent="-342900">
              <a:buFont typeface="Arial" panose="020B0604020202020204" pitchFamily="34" charset="0"/>
              <a:buChar char="•"/>
            </a:pPr>
            <a:r>
              <a:rPr lang="en-GB" sz="2400" dirty="0"/>
              <a:t>I begin to understand fruits and vegetables are an important part of my diet</a:t>
            </a:r>
            <a:endParaRPr lang="en-AU" sz="2400"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69782" y="541315"/>
            <a:ext cx="5838825" cy="554355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150127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3B4DA3FF-B34B-6E44-9993-CF9097393505}"/>
              </a:ext>
            </a:extLst>
          </p:cNvPr>
          <p:cNvSpPr txBox="1">
            <a:spLocks/>
          </p:cNvSpPr>
          <p:nvPr/>
        </p:nvSpPr>
        <p:spPr>
          <a:xfrm>
            <a:off x="1177667" y="146764"/>
            <a:ext cx="10227212" cy="514564"/>
          </a:xfrm>
          <a:prstGeom prst="rect">
            <a:avLst/>
          </a:prstGeom>
          <a:noFill/>
        </p:spPr>
        <p:txBody>
          <a:bodyPr wrap="square" rtlCol="0">
            <a:sp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3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What does a cow, a tree and a human have in common?  </a:t>
            </a:r>
            <a:endParaRPr lang="en-GB" sz="2000" b="1" dirty="0"/>
          </a:p>
        </p:txBody>
      </p:sp>
      <p:pic>
        <p:nvPicPr>
          <p:cNvPr id="4" name="Picture 3">
            <a:extLst>
              <a:ext uri="{FF2B5EF4-FFF2-40B4-BE49-F238E27FC236}">
                <a16:creationId xmlns:a16="http://schemas.microsoft.com/office/drawing/2014/main" id="{EF122AC4-2053-9644-A316-3D9007062575}"/>
              </a:ext>
            </a:extLst>
          </p:cNvPr>
          <p:cNvPicPr>
            <a:picLocks noChangeAspect="1"/>
          </p:cNvPicPr>
          <p:nvPr/>
        </p:nvPicPr>
        <p:blipFill>
          <a:blip r:embed="rId2"/>
          <a:stretch>
            <a:fillRect/>
          </a:stretch>
        </p:blipFill>
        <p:spPr>
          <a:xfrm>
            <a:off x="4692650" y="1339850"/>
            <a:ext cx="2806700" cy="4178300"/>
          </a:xfrm>
          <a:prstGeom prst="rect">
            <a:avLst/>
          </a:prstGeom>
        </p:spPr>
      </p:pic>
      <p:pic>
        <p:nvPicPr>
          <p:cNvPr id="11" name="Picture 10">
            <a:extLst>
              <a:ext uri="{FF2B5EF4-FFF2-40B4-BE49-F238E27FC236}">
                <a16:creationId xmlns:a16="http://schemas.microsoft.com/office/drawing/2014/main" id="{5813CAE8-0C13-1E4A-8F98-17A489341A2E}"/>
              </a:ext>
            </a:extLst>
          </p:cNvPr>
          <p:cNvPicPr>
            <a:picLocks noChangeAspect="1"/>
          </p:cNvPicPr>
          <p:nvPr/>
        </p:nvPicPr>
        <p:blipFill>
          <a:blip r:embed="rId3"/>
          <a:stretch>
            <a:fillRect/>
          </a:stretch>
        </p:blipFill>
        <p:spPr>
          <a:xfrm>
            <a:off x="8729819" y="1741867"/>
            <a:ext cx="1841500" cy="3657600"/>
          </a:xfrm>
          <a:prstGeom prst="rect">
            <a:avLst/>
          </a:prstGeom>
        </p:spPr>
      </p:pic>
      <p:pic>
        <p:nvPicPr>
          <p:cNvPr id="12" name="Picture 11">
            <a:extLst>
              <a:ext uri="{FF2B5EF4-FFF2-40B4-BE49-F238E27FC236}">
                <a16:creationId xmlns:a16="http://schemas.microsoft.com/office/drawing/2014/main" id="{AFEA0D3C-CB29-504A-85F6-C75C1BF3AF79}"/>
              </a:ext>
            </a:extLst>
          </p:cNvPr>
          <p:cNvPicPr>
            <a:picLocks noChangeAspect="1"/>
          </p:cNvPicPr>
          <p:nvPr/>
        </p:nvPicPr>
        <p:blipFill>
          <a:blip r:embed="rId4"/>
          <a:stretch>
            <a:fillRect/>
          </a:stretch>
        </p:blipFill>
        <p:spPr>
          <a:xfrm>
            <a:off x="923344" y="2833351"/>
            <a:ext cx="2901360" cy="2228581"/>
          </a:xfrm>
          <a:prstGeom prst="rect">
            <a:avLst/>
          </a:prstGeom>
        </p:spPr>
      </p:pic>
    </p:spTree>
    <p:extLst>
      <p:ext uri="{BB962C8B-B14F-4D97-AF65-F5344CB8AC3E}">
        <p14:creationId xmlns:p14="http://schemas.microsoft.com/office/powerpoint/2010/main" val="283994903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4">
            <a:extLst>
              <a:ext uri="{FF2B5EF4-FFF2-40B4-BE49-F238E27FC236}">
                <a16:creationId xmlns:a16="http://schemas.microsoft.com/office/drawing/2014/main" id="{3B4DA3FF-B34B-6E44-9993-CF9097393505}"/>
              </a:ext>
            </a:extLst>
          </p:cNvPr>
          <p:cNvSpPr txBox="1">
            <a:spLocks/>
          </p:cNvSpPr>
          <p:nvPr/>
        </p:nvSpPr>
        <p:spPr>
          <a:xfrm>
            <a:off x="1177667" y="146764"/>
            <a:ext cx="10227212" cy="672941"/>
          </a:xfrm>
          <a:prstGeom prst="rect">
            <a:avLst/>
          </a:prstGeom>
          <a:noFill/>
        </p:spPr>
        <p:txBody>
          <a:bodyPr wrap="square" rtlCol="0">
            <a:sp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They all need energy to </a:t>
            </a:r>
            <a:r>
              <a:rPr lang="en-GB" sz="4400" b="1">
                <a:ln w="13462">
                  <a:solidFill>
                    <a:schemeClr val="bg1"/>
                  </a:solidFill>
                  <a:prstDash val="solid"/>
                </a:ln>
                <a:solidFill>
                  <a:schemeClr val="tx1">
                    <a:lumMod val="85000"/>
                    <a:lumOff val="15000"/>
                  </a:schemeClr>
                </a:solidFill>
                <a:effectLst>
                  <a:outerShdw dist="38100" dir="2700000" algn="bl" rotWithShape="0">
                    <a:schemeClr val="accent5"/>
                  </a:outerShdw>
                </a:effectLst>
              </a:rPr>
              <a:t>move and </a:t>
            </a:r>
            <a:r>
              <a:rPr lang="en-GB" sz="4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grow!</a:t>
            </a:r>
            <a:endParaRPr lang="en-GB" sz="3200" b="1" dirty="0"/>
          </a:p>
        </p:txBody>
      </p:sp>
      <p:pic>
        <p:nvPicPr>
          <p:cNvPr id="6" name="Picture 5">
            <a:extLst>
              <a:ext uri="{FF2B5EF4-FFF2-40B4-BE49-F238E27FC236}">
                <a16:creationId xmlns:a16="http://schemas.microsoft.com/office/drawing/2014/main" id="{753CB178-6F8A-144B-9EA7-7B904AE971CE}"/>
              </a:ext>
            </a:extLst>
          </p:cNvPr>
          <p:cNvPicPr>
            <a:picLocks noChangeAspect="1"/>
          </p:cNvPicPr>
          <p:nvPr/>
        </p:nvPicPr>
        <p:blipFill>
          <a:blip r:embed="rId2"/>
          <a:stretch>
            <a:fillRect/>
          </a:stretch>
        </p:blipFill>
        <p:spPr>
          <a:xfrm>
            <a:off x="1279748" y="1591712"/>
            <a:ext cx="2210071" cy="3290105"/>
          </a:xfrm>
          <a:prstGeom prst="rect">
            <a:avLst/>
          </a:prstGeom>
        </p:spPr>
      </p:pic>
      <p:pic>
        <p:nvPicPr>
          <p:cNvPr id="8" name="Picture 7">
            <a:extLst>
              <a:ext uri="{FF2B5EF4-FFF2-40B4-BE49-F238E27FC236}">
                <a16:creationId xmlns:a16="http://schemas.microsoft.com/office/drawing/2014/main" id="{B659C0A4-07DB-AE46-BD9A-A95921E9F6FA}"/>
              </a:ext>
            </a:extLst>
          </p:cNvPr>
          <p:cNvPicPr>
            <a:picLocks noChangeAspect="1"/>
          </p:cNvPicPr>
          <p:nvPr/>
        </p:nvPicPr>
        <p:blipFill>
          <a:blip r:embed="rId3"/>
          <a:stretch>
            <a:fillRect/>
          </a:stretch>
        </p:blipFill>
        <p:spPr>
          <a:xfrm>
            <a:off x="9097814" y="2362207"/>
            <a:ext cx="1175253" cy="2334296"/>
          </a:xfrm>
          <a:prstGeom prst="rect">
            <a:avLst/>
          </a:prstGeom>
        </p:spPr>
      </p:pic>
      <p:pic>
        <p:nvPicPr>
          <p:cNvPr id="14" name="Picture 13">
            <a:extLst>
              <a:ext uri="{FF2B5EF4-FFF2-40B4-BE49-F238E27FC236}">
                <a16:creationId xmlns:a16="http://schemas.microsoft.com/office/drawing/2014/main" id="{14C36672-703D-684F-BE6F-FA1D807BE968}"/>
              </a:ext>
            </a:extLst>
          </p:cNvPr>
          <p:cNvPicPr>
            <a:picLocks noChangeAspect="1"/>
          </p:cNvPicPr>
          <p:nvPr/>
        </p:nvPicPr>
        <p:blipFill>
          <a:blip r:embed="rId4"/>
          <a:stretch>
            <a:fillRect/>
          </a:stretch>
        </p:blipFill>
        <p:spPr>
          <a:xfrm>
            <a:off x="4776255" y="2730510"/>
            <a:ext cx="2665682" cy="2047553"/>
          </a:xfrm>
          <a:prstGeom prst="rect">
            <a:avLst/>
          </a:prstGeom>
        </p:spPr>
      </p:pic>
      <p:sp>
        <p:nvSpPr>
          <p:cNvPr id="3" name="Rectangle 2">
            <a:extLst>
              <a:ext uri="{FF2B5EF4-FFF2-40B4-BE49-F238E27FC236}">
                <a16:creationId xmlns:a16="http://schemas.microsoft.com/office/drawing/2014/main" id="{88077267-62C6-BB45-8069-FA607523AA15}"/>
              </a:ext>
            </a:extLst>
          </p:cNvPr>
          <p:cNvSpPr/>
          <p:nvPr/>
        </p:nvSpPr>
        <p:spPr>
          <a:xfrm>
            <a:off x="3391108" y="6330957"/>
            <a:ext cx="5435975" cy="461665"/>
          </a:xfrm>
          <a:prstGeom prst="rect">
            <a:avLst/>
          </a:prstGeom>
        </p:spPr>
        <p:txBody>
          <a:bodyPr wrap="none">
            <a:spAutoFit/>
          </a:bodyPr>
          <a:lstStyle/>
          <a:p>
            <a:r>
              <a:rPr lang="en-US" sz="2400" dirty="0"/>
              <a:t>But where do they get their energy from? </a:t>
            </a:r>
          </a:p>
        </p:txBody>
      </p:sp>
    </p:spTree>
    <p:extLst>
      <p:ext uri="{BB962C8B-B14F-4D97-AF65-F5344CB8AC3E}">
        <p14:creationId xmlns:p14="http://schemas.microsoft.com/office/powerpoint/2010/main" val="37356007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53CB178-6F8A-144B-9EA7-7B904AE971CE}"/>
              </a:ext>
            </a:extLst>
          </p:cNvPr>
          <p:cNvPicPr>
            <a:picLocks noChangeAspect="1"/>
          </p:cNvPicPr>
          <p:nvPr/>
        </p:nvPicPr>
        <p:blipFill>
          <a:blip r:embed="rId2"/>
          <a:stretch>
            <a:fillRect/>
          </a:stretch>
        </p:blipFill>
        <p:spPr>
          <a:xfrm>
            <a:off x="855426" y="1867437"/>
            <a:ext cx="2016207" cy="3001502"/>
          </a:xfrm>
          <a:prstGeom prst="rect">
            <a:avLst/>
          </a:prstGeom>
        </p:spPr>
      </p:pic>
      <p:pic>
        <p:nvPicPr>
          <p:cNvPr id="8" name="Picture 7">
            <a:extLst>
              <a:ext uri="{FF2B5EF4-FFF2-40B4-BE49-F238E27FC236}">
                <a16:creationId xmlns:a16="http://schemas.microsoft.com/office/drawing/2014/main" id="{B659C0A4-07DB-AE46-BD9A-A95921E9F6FA}"/>
              </a:ext>
            </a:extLst>
          </p:cNvPr>
          <p:cNvPicPr>
            <a:picLocks noChangeAspect="1"/>
          </p:cNvPicPr>
          <p:nvPr/>
        </p:nvPicPr>
        <p:blipFill>
          <a:blip r:embed="rId3"/>
          <a:stretch>
            <a:fillRect/>
          </a:stretch>
        </p:blipFill>
        <p:spPr>
          <a:xfrm>
            <a:off x="9587211" y="2082399"/>
            <a:ext cx="1175253" cy="2334296"/>
          </a:xfrm>
          <a:prstGeom prst="rect">
            <a:avLst/>
          </a:prstGeom>
        </p:spPr>
      </p:pic>
      <p:sp>
        <p:nvSpPr>
          <p:cNvPr id="2" name="TextBox 1">
            <a:extLst>
              <a:ext uri="{FF2B5EF4-FFF2-40B4-BE49-F238E27FC236}">
                <a16:creationId xmlns:a16="http://schemas.microsoft.com/office/drawing/2014/main" id="{FE8BB244-F0CF-6048-9D14-A47A912B88B1}"/>
              </a:ext>
            </a:extLst>
          </p:cNvPr>
          <p:cNvSpPr txBox="1"/>
          <p:nvPr/>
        </p:nvSpPr>
        <p:spPr>
          <a:xfrm>
            <a:off x="416300" y="5045722"/>
            <a:ext cx="3322750" cy="707886"/>
          </a:xfrm>
          <a:prstGeom prst="rect">
            <a:avLst/>
          </a:prstGeom>
          <a:noFill/>
        </p:spPr>
        <p:txBody>
          <a:bodyPr wrap="square" rtlCol="0">
            <a:spAutoFit/>
          </a:bodyPr>
          <a:lstStyle/>
          <a:p>
            <a:r>
              <a:rPr lang="en-US" sz="2000" dirty="0"/>
              <a:t>Plants get their energy from the sun. </a:t>
            </a:r>
          </a:p>
        </p:txBody>
      </p:sp>
      <p:sp>
        <p:nvSpPr>
          <p:cNvPr id="12" name="TextBox 11">
            <a:extLst>
              <a:ext uri="{FF2B5EF4-FFF2-40B4-BE49-F238E27FC236}">
                <a16:creationId xmlns:a16="http://schemas.microsoft.com/office/drawing/2014/main" id="{469C007F-F124-FF4A-863A-F17EB93BC09E}"/>
              </a:ext>
            </a:extLst>
          </p:cNvPr>
          <p:cNvSpPr txBox="1"/>
          <p:nvPr/>
        </p:nvSpPr>
        <p:spPr>
          <a:xfrm>
            <a:off x="4362746" y="4914283"/>
            <a:ext cx="3548072" cy="1015663"/>
          </a:xfrm>
          <a:prstGeom prst="rect">
            <a:avLst/>
          </a:prstGeom>
          <a:noFill/>
        </p:spPr>
        <p:txBody>
          <a:bodyPr wrap="square" rtlCol="0">
            <a:spAutoFit/>
          </a:bodyPr>
          <a:lstStyle/>
          <a:p>
            <a:r>
              <a:rPr lang="en-US" sz="2000" dirty="0"/>
              <a:t>Cows and other animals get their energy from the plants they eat. </a:t>
            </a:r>
          </a:p>
        </p:txBody>
      </p:sp>
      <p:sp>
        <p:nvSpPr>
          <p:cNvPr id="13" name="TextBox 12">
            <a:extLst>
              <a:ext uri="{FF2B5EF4-FFF2-40B4-BE49-F238E27FC236}">
                <a16:creationId xmlns:a16="http://schemas.microsoft.com/office/drawing/2014/main" id="{925627E9-DFBE-164C-868D-84A03A2E3AEA}"/>
              </a:ext>
            </a:extLst>
          </p:cNvPr>
          <p:cNvSpPr txBox="1"/>
          <p:nvPr/>
        </p:nvSpPr>
        <p:spPr>
          <a:xfrm>
            <a:off x="8534514" y="4891833"/>
            <a:ext cx="3657486" cy="1015663"/>
          </a:xfrm>
          <a:prstGeom prst="rect">
            <a:avLst/>
          </a:prstGeom>
          <a:noFill/>
        </p:spPr>
        <p:txBody>
          <a:bodyPr wrap="square" rtlCol="0">
            <a:spAutoFit/>
          </a:bodyPr>
          <a:lstStyle/>
          <a:p>
            <a:r>
              <a:rPr lang="en-US" sz="2000" dirty="0"/>
              <a:t>People and animals get their energy from the plants and animals they eat. </a:t>
            </a:r>
          </a:p>
        </p:txBody>
      </p:sp>
      <p:pic>
        <p:nvPicPr>
          <p:cNvPr id="14" name="Picture 13">
            <a:extLst>
              <a:ext uri="{FF2B5EF4-FFF2-40B4-BE49-F238E27FC236}">
                <a16:creationId xmlns:a16="http://schemas.microsoft.com/office/drawing/2014/main" id="{14C36672-703D-684F-BE6F-FA1D807BE968}"/>
              </a:ext>
            </a:extLst>
          </p:cNvPr>
          <p:cNvPicPr>
            <a:picLocks noChangeAspect="1"/>
          </p:cNvPicPr>
          <p:nvPr/>
        </p:nvPicPr>
        <p:blipFill>
          <a:blip r:embed="rId4"/>
          <a:stretch>
            <a:fillRect/>
          </a:stretch>
        </p:blipFill>
        <p:spPr>
          <a:xfrm>
            <a:off x="4650303" y="2552217"/>
            <a:ext cx="2665682" cy="2047553"/>
          </a:xfrm>
          <a:prstGeom prst="rect">
            <a:avLst/>
          </a:prstGeom>
        </p:spPr>
      </p:pic>
      <p:sp>
        <p:nvSpPr>
          <p:cNvPr id="3" name="Rectangle 2">
            <a:extLst>
              <a:ext uri="{FF2B5EF4-FFF2-40B4-BE49-F238E27FC236}">
                <a16:creationId xmlns:a16="http://schemas.microsoft.com/office/drawing/2014/main" id="{88077267-62C6-BB45-8069-FA607523AA15}"/>
              </a:ext>
            </a:extLst>
          </p:cNvPr>
          <p:cNvSpPr/>
          <p:nvPr/>
        </p:nvSpPr>
        <p:spPr>
          <a:xfrm>
            <a:off x="3124124" y="6382634"/>
            <a:ext cx="5718040" cy="461665"/>
          </a:xfrm>
          <a:prstGeom prst="rect">
            <a:avLst/>
          </a:prstGeom>
        </p:spPr>
        <p:txBody>
          <a:bodyPr wrap="none">
            <a:spAutoFit/>
          </a:bodyPr>
          <a:lstStyle/>
          <a:p>
            <a:r>
              <a:rPr lang="en-US" sz="2400" dirty="0"/>
              <a:t>What would happen if the sun disappeared?</a:t>
            </a:r>
          </a:p>
        </p:txBody>
      </p:sp>
      <p:pic>
        <p:nvPicPr>
          <p:cNvPr id="4" name="Picture 3">
            <a:extLst>
              <a:ext uri="{FF2B5EF4-FFF2-40B4-BE49-F238E27FC236}">
                <a16:creationId xmlns:a16="http://schemas.microsoft.com/office/drawing/2014/main" id="{32B2178C-42AD-5342-A894-196B313501F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15901" y="154547"/>
            <a:ext cx="1547942" cy="1557833"/>
          </a:xfrm>
          <a:prstGeom prst="rect">
            <a:avLst/>
          </a:prstGeom>
        </p:spPr>
      </p:pic>
      <p:cxnSp>
        <p:nvCxnSpPr>
          <p:cNvPr id="7" name="Straight Arrow Connector 6">
            <a:extLst>
              <a:ext uri="{FF2B5EF4-FFF2-40B4-BE49-F238E27FC236}">
                <a16:creationId xmlns:a16="http://schemas.microsoft.com/office/drawing/2014/main" id="{B8CCC60F-D379-B948-99D7-343EB2407B60}"/>
              </a:ext>
            </a:extLst>
          </p:cNvPr>
          <p:cNvCxnSpPr/>
          <p:nvPr/>
        </p:nvCxnSpPr>
        <p:spPr>
          <a:xfrm flipH="1">
            <a:off x="3400023" y="1535732"/>
            <a:ext cx="1133340" cy="701972"/>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6050ECA1-67EA-0045-B2AF-122D9382AB0D}"/>
              </a:ext>
            </a:extLst>
          </p:cNvPr>
          <p:cNvCxnSpPr>
            <a:cxnSpLocks/>
          </p:cNvCxnSpPr>
          <p:nvPr/>
        </p:nvCxnSpPr>
        <p:spPr>
          <a:xfrm>
            <a:off x="2839421" y="3861642"/>
            <a:ext cx="1462234" cy="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C5501353-A98F-9144-96F9-3C4F16502B39}"/>
              </a:ext>
            </a:extLst>
          </p:cNvPr>
          <p:cNvCxnSpPr>
            <a:cxnSpLocks/>
          </p:cNvCxnSpPr>
          <p:nvPr/>
        </p:nvCxnSpPr>
        <p:spPr>
          <a:xfrm>
            <a:off x="7653582" y="3855013"/>
            <a:ext cx="1462234" cy="0"/>
          </a:xfrm>
          <a:prstGeom prst="straightConnector1">
            <a:avLst/>
          </a:prstGeom>
          <a:ln w="5715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9755842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89A4F9-A28C-024F-A7B9-DC0D9B40A3B5}"/>
              </a:ext>
            </a:extLst>
          </p:cNvPr>
          <p:cNvPicPr>
            <a:picLocks noChangeAspect="1"/>
          </p:cNvPicPr>
          <p:nvPr/>
        </p:nvPicPr>
        <p:blipFill>
          <a:blip r:embed="rId2"/>
          <a:stretch>
            <a:fillRect/>
          </a:stretch>
        </p:blipFill>
        <p:spPr>
          <a:xfrm>
            <a:off x="7120750" y="2142851"/>
            <a:ext cx="1257865" cy="2703470"/>
          </a:xfrm>
          <a:prstGeom prst="rect">
            <a:avLst/>
          </a:prstGeom>
        </p:spPr>
      </p:pic>
      <p:sp>
        <p:nvSpPr>
          <p:cNvPr id="3" name="TextBox 2">
            <a:extLst>
              <a:ext uri="{FF2B5EF4-FFF2-40B4-BE49-F238E27FC236}">
                <a16:creationId xmlns:a16="http://schemas.microsoft.com/office/drawing/2014/main" id="{76B281F7-7A09-8D47-BB48-B21D01B9A5C5}"/>
              </a:ext>
            </a:extLst>
          </p:cNvPr>
          <p:cNvSpPr txBox="1"/>
          <p:nvPr/>
        </p:nvSpPr>
        <p:spPr>
          <a:xfrm>
            <a:off x="335236" y="197129"/>
            <a:ext cx="5662536" cy="6001643"/>
          </a:xfrm>
          <a:prstGeom prst="rect">
            <a:avLst/>
          </a:prstGeom>
          <a:noFill/>
        </p:spPr>
        <p:txBody>
          <a:bodyPr wrap="square" rtlCol="0">
            <a:spAutoFit/>
          </a:bodyPr>
          <a:lstStyle/>
          <a:p>
            <a:r>
              <a:rPr lang="en-US" sz="2400" dirty="0"/>
              <a:t>Your body is like a car. It needs the right fuel to make it work. The food we eat is our fuel and gives us the energy we need. Different foods give us different amounts of energy and also additional things to make our bodies work even better. </a:t>
            </a:r>
          </a:p>
          <a:p>
            <a:endParaRPr lang="en-US" sz="2400" dirty="0"/>
          </a:p>
          <a:p>
            <a:endParaRPr lang="en-US" sz="2400" dirty="0"/>
          </a:p>
          <a:p>
            <a:r>
              <a:rPr lang="en-US" sz="2400" u="sng" dirty="0"/>
              <a:t>Activity:</a:t>
            </a:r>
          </a:p>
          <a:p>
            <a:r>
              <a:rPr lang="en-US" sz="2400" dirty="0"/>
              <a:t>Draw a picture of yourself and write or draw the names of all the foods you eat to give yourself energy. </a:t>
            </a:r>
          </a:p>
          <a:p>
            <a:endParaRPr lang="en-US" sz="2400" dirty="0"/>
          </a:p>
          <a:p>
            <a:r>
              <a:rPr lang="en-US" sz="2400" u="sng" dirty="0"/>
              <a:t>Extension:</a:t>
            </a:r>
          </a:p>
          <a:p>
            <a:r>
              <a:rPr lang="en-US" sz="2400" dirty="0"/>
              <a:t>Can you put the foods you eat into particular groups?</a:t>
            </a:r>
          </a:p>
        </p:txBody>
      </p:sp>
      <p:pic>
        <p:nvPicPr>
          <p:cNvPr id="4" name="Picture 3">
            <a:extLst>
              <a:ext uri="{FF2B5EF4-FFF2-40B4-BE49-F238E27FC236}">
                <a16:creationId xmlns:a16="http://schemas.microsoft.com/office/drawing/2014/main" id="{B3FB1F2F-03BB-D54E-B8EE-44912819482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01593" y="2142851"/>
            <a:ext cx="1942632" cy="3249360"/>
          </a:xfrm>
          <a:prstGeom prst="rect">
            <a:avLst/>
          </a:prstGeom>
        </p:spPr>
      </p:pic>
    </p:spTree>
    <p:extLst>
      <p:ext uri="{BB962C8B-B14F-4D97-AF65-F5344CB8AC3E}">
        <p14:creationId xmlns:p14="http://schemas.microsoft.com/office/powerpoint/2010/main" val="18419650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9327" y="1036048"/>
            <a:ext cx="4656830" cy="4401205"/>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GB" sz="2800" dirty="0"/>
              <a:t>What foods did the superheroes get their energy and super powers from?</a:t>
            </a:r>
          </a:p>
          <a:p>
            <a:endParaRPr lang="en-GB" sz="2800" dirty="0"/>
          </a:p>
          <a:p>
            <a:r>
              <a:rPr lang="en-GB" sz="2800" dirty="0"/>
              <a:t>What group do those foods belong to?</a:t>
            </a:r>
          </a:p>
          <a:p>
            <a:endParaRPr lang="en-GB" sz="2800" dirty="0"/>
          </a:p>
          <a:p>
            <a:r>
              <a:rPr lang="en-GB" sz="2800" dirty="0"/>
              <a:t>What fruits and vegetables do you enjoy to eat?</a:t>
            </a:r>
          </a:p>
          <a:p>
            <a:endParaRPr lang="en-GB" sz="2800" dirty="0"/>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28447" y="5851406"/>
            <a:ext cx="1008529" cy="997069"/>
          </a:xfrm>
          <a:prstGeom prst="ellipse">
            <a:avLst/>
          </a:prstGeom>
        </p:spPr>
      </p:pic>
      <p:pic>
        <p:nvPicPr>
          <p:cNvPr id="9" name="Picture 8">
            <a:extLst>
              <a:ext uri="{FF2B5EF4-FFF2-40B4-BE49-F238E27FC236}">
                <a16:creationId xmlns:a16="http://schemas.microsoft.com/office/drawing/2014/main" id="{EC3C65E3-0F3C-2C49-90C2-BEC579C49547}"/>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637973" y="1226548"/>
            <a:ext cx="4641672" cy="3725509"/>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a:extLst>
              <a:ext uri="{FF2B5EF4-FFF2-40B4-BE49-F238E27FC236}">
                <a16:creationId xmlns:a16="http://schemas.microsoft.com/office/drawing/2014/main" id="{861315FC-FDAC-A948-B3AF-F042928B25DE}"/>
              </a:ext>
            </a:extLst>
          </p:cNvPr>
          <p:cNvSpPr txBox="1"/>
          <p:nvPr/>
        </p:nvSpPr>
        <p:spPr>
          <a:xfrm>
            <a:off x="5164679" y="0"/>
            <a:ext cx="1881797" cy="769441"/>
          </a:xfrm>
          <a:prstGeom prst="rect">
            <a:avLst/>
          </a:prstGeom>
          <a:noFill/>
        </p:spPr>
        <p:txBody>
          <a:bodyPr wrap="none" rtlCol="0">
            <a:spAutoFit/>
          </a:bodyPr>
          <a:lstStyle/>
          <a:p>
            <a:r>
              <a:rPr lang="en-GB" sz="4400" b="1" u="sng"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mj-lt"/>
              </a:rPr>
              <a:t>Plenary</a:t>
            </a:r>
            <a:endParaRPr lang="en-GB" sz="4400" b="1" u="sng" dirty="0">
              <a:solidFill>
                <a:srgbClr val="FF0000"/>
              </a:solidFill>
              <a:latin typeface="+mj-lt"/>
            </a:endParaRPr>
          </a:p>
        </p:txBody>
      </p:sp>
    </p:spTree>
    <p:extLst>
      <p:ext uri="{BB962C8B-B14F-4D97-AF65-F5344CB8AC3E}">
        <p14:creationId xmlns:p14="http://schemas.microsoft.com/office/powerpoint/2010/main" val="29128247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39E9BA5-0214-4C42-90CF-B6C4A71BA98C}"/>
              </a:ext>
            </a:extLst>
          </p:cNvPr>
          <p:cNvPicPr>
            <a:picLocks noChangeAspect="1"/>
          </p:cNvPicPr>
          <p:nvPr/>
        </p:nvPicPr>
        <p:blipFill rotWithShape="1">
          <a:blip r:embed="rId2">
            <a:extLst>
              <a:ext uri="{28A0092B-C50C-407E-A947-70E740481C1C}">
                <a14:useLocalDpi xmlns:a14="http://schemas.microsoft.com/office/drawing/2010/main" val="0"/>
              </a:ext>
            </a:extLst>
          </a:blip>
          <a:srcRect l="11681" t="8937" r="14084" b="6705"/>
          <a:stretch/>
        </p:blipFill>
        <p:spPr>
          <a:xfrm>
            <a:off x="1358606" y="1351542"/>
            <a:ext cx="4127995" cy="3752723"/>
          </a:xfrm>
          <a:prstGeom prst="rect">
            <a:avLst/>
          </a:prstGeom>
        </p:spPr>
      </p:pic>
      <p:sp>
        <p:nvSpPr>
          <p:cNvPr id="6" name="Rectangle 5">
            <a:extLst>
              <a:ext uri="{FF2B5EF4-FFF2-40B4-BE49-F238E27FC236}">
                <a16:creationId xmlns:a16="http://schemas.microsoft.com/office/drawing/2014/main" id="{C2B1C80F-8AD6-2D4C-8D28-674300587919}"/>
              </a:ext>
            </a:extLst>
          </p:cNvPr>
          <p:cNvSpPr/>
          <p:nvPr/>
        </p:nvSpPr>
        <p:spPr>
          <a:xfrm>
            <a:off x="6094428" y="1519744"/>
            <a:ext cx="5398326" cy="3416320"/>
          </a:xfrm>
          <a:prstGeom prst="rect">
            <a:avLst/>
          </a:prstGeom>
        </p:spPr>
        <p:txBody>
          <a:bodyPr wrap="square">
            <a:spAutoFit/>
          </a:bodyPr>
          <a:lstStyle/>
          <a:p>
            <a:r>
              <a:rPr lang="en-AU" b="1" dirty="0"/>
              <a:t>All rights reserved.</a:t>
            </a:r>
          </a:p>
          <a:p>
            <a:endParaRPr lang="en-AU" b="1" dirty="0"/>
          </a:p>
          <a:p>
            <a:r>
              <a:rPr lang="en-AU" dirty="0"/>
              <a:t>These resources are for the use of </a:t>
            </a:r>
            <a:r>
              <a:rPr lang="en-AU" b="1" i="1" dirty="0"/>
              <a:t>current subscribers only</a:t>
            </a:r>
            <a:r>
              <a:rPr lang="en-AU" b="1" dirty="0"/>
              <a:t> </a:t>
            </a:r>
            <a:r>
              <a:rPr lang="en-AU" dirty="0"/>
              <a:t>and may be used within your own classroom or learning setting. </a:t>
            </a:r>
          </a:p>
          <a:p>
            <a:endParaRPr lang="en-AU" dirty="0"/>
          </a:p>
          <a:p>
            <a:r>
              <a:rPr lang="en-AU" dirty="0"/>
              <a:t>Please </a:t>
            </a:r>
            <a:r>
              <a:rPr lang="en-AU" b="1" dirty="0"/>
              <a:t>do not share, upload, copy, or redistribute</a:t>
            </a:r>
            <a:r>
              <a:rPr lang="en-AU" dirty="0"/>
              <a:t> them in any form. If others would like access, please direct them to our website to subscribe.</a:t>
            </a:r>
          </a:p>
          <a:p>
            <a:br>
              <a:rPr lang="en-AU" dirty="0"/>
            </a:br>
            <a:r>
              <a:rPr lang="en-AU" dirty="0"/>
              <a:t>Thank you for supporting our work and helping us continue creating new resources! 🐝💛🌱</a:t>
            </a:r>
          </a:p>
        </p:txBody>
      </p:sp>
    </p:spTree>
    <p:extLst>
      <p:ext uri="{BB962C8B-B14F-4D97-AF65-F5344CB8AC3E}">
        <p14:creationId xmlns:p14="http://schemas.microsoft.com/office/powerpoint/2010/main" val="29527628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theme/theme1.xml><?xml version="1.0" encoding="utf-8"?>
<a:theme xmlns:a="http://schemas.openxmlformats.org/drawingml/2006/main" name="Retrospect">
  <a:themeElements>
    <a:clrScheme name="Custom 3">
      <a:dk1>
        <a:sysClr val="windowText" lastClr="000000"/>
      </a:dk1>
      <a:lt1>
        <a:sysClr val="window" lastClr="FFFFFF"/>
      </a:lt1>
      <a:dk2>
        <a:srgbClr val="2C3C43"/>
      </a:dk2>
      <a:lt2>
        <a:srgbClr val="EBEBEB"/>
      </a:lt2>
      <a:accent1>
        <a:srgbClr val="FFFF00"/>
      </a:accent1>
      <a:accent2>
        <a:srgbClr val="F7EC57"/>
      </a:accent2>
      <a:accent3>
        <a:srgbClr val="000000"/>
      </a:accent3>
      <a:accent4>
        <a:srgbClr val="FFFFCC"/>
      </a:accent4>
      <a:accent5>
        <a:srgbClr val="FFC000"/>
      </a:accent5>
      <a:accent6>
        <a:srgbClr val="FFFF00"/>
      </a:accent6>
      <a:hlink>
        <a:srgbClr val="FFFF00"/>
      </a:hlink>
      <a:folHlink>
        <a:srgbClr val="FFFFC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23836</TotalTime>
  <Words>314</Words>
  <Application>Microsoft Macintosh PowerPoint</Application>
  <PresentationFormat>Widescreen</PresentationFormat>
  <Paragraphs>32</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Retrospect</vt:lpstr>
      <vt:lpstr>PowerPoint Presentation</vt:lpstr>
      <vt:lpstr>Lesson 1</vt:lpstr>
      <vt:lpstr>PowerPoint Presentation</vt:lpstr>
      <vt:lpstr>PowerPoint Presentation</vt:lpstr>
      <vt:lpstr>PowerPoint Presentation</vt:lpstr>
      <vt:lpstr>PowerPoint Presentation</vt:lpstr>
      <vt:lpstr>PowerPoint Presentation</vt:lpstr>
      <vt:lpstr>PowerPoint Presentation</vt:lpstr>
    </vt:vector>
  </TitlesOfParts>
  <Company>HAILEYBURY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Reardon</dc:creator>
  <cp:lastModifiedBy>Microsoft Office User</cp:lastModifiedBy>
  <cp:revision>70</cp:revision>
  <dcterms:created xsi:type="dcterms:W3CDTF">2015-12-16T03:40:36Z</dcterms:created>
  <dcterms:modified xsi:type="dcterms:W3CDTF">2025-11-10T09:35:30Z</dcterms:modified>
</cp:coreProperties>
</file>